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6" r:id="rId2"/>
    <p:sldId id="304" r:id="rId3"/>
    <p:sldId id="305" r:id="rId4"/>
    <p:sldId id="258" r:id="rId5"/>
    <p:sldId id="312" r:id="rId6"/>
    <p:sldId id="296" r:id="rId7"/>
    <p:sldId id="298" r:id="rId8"/>
    <p:sldId id="297" r:id="rId9"/>
    <p:sldId id="284" r:id="rId10"/>
    <p:sldId id="293" r:id="rId11"/>
    <p:sldId id="309" r:id="rId12"/>
    <p:sldId id="310" r:id="rId13"/>
    <p:sldId id="303" r:id="rId14"/>
    <p:sldId id="300" r:id="rId15"/>
    <p:sldId id="299" r:id="rId16"/>
    <p:sldId id="275" r:id="rId17"/>
    <p:sldId id="288" r:id="rId18"/>
    <p:sldId id="311" r:id="rId19"/>
    <p:sldId id="286" r:id="rId20"/>
    <p:sldId id="291" r:id="rId21"/>
    <p:sldId id="307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4D4D"/>
    <a:srgbClr val="FFFFFF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84" autoAdjust="0"/>
    <p:restoredTop sz="89751" autoAdjust="0"/>
  </p:normalViewPr>
  <p:slideViewPr>
    <p:cSldViewPr>
      <p:cViewPr varScale="1">
        <p:scale>
          <a:sx n="82" d="100"/>
          <a:sy n="82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D9FC2-C145-4DF7-A49B-326E9DA8DE98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BB41A-7F99-4B28-B40A-09ED4ED73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0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BB41A-7F99-4B28-B40A-09ED4ED739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9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уровне Министерства просвещения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BB41A-7F99-4B28-B40A-09ED4ED7397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BB41A-7F99-4B28-B40A-09ED4ED7397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4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BB41A-7F99-4B28-B40A-09ED4ED7397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0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37040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42910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4041130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354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682081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085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15838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565253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8516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407406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19811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407461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72272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51096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17438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70757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fr-CA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95215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01E26D-FDEF-49F7-B77E-98044C39DD56}" type="datetimeFigureOut">
              <a:rPr lang="zh-CN" altLang="en-US" smtClean="0"/>
              <a:pPr/>
              <a:t>2022/3/15</a:t>
            </a:fld>
            <a:endParaRPr lang="fr-CA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CA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A24C87-DB7B-4BD0-82E4-E02231CE745D}" type="slidenum">
              <a:rPr lang="fr-CA" altLang="zh-CN" smtClean="0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408062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do.tomsk.gov.ru/news/front/view/id/80749" TargetMode="External"/><Relationship Id="rId7" Type="http://schemas.openxmlformats.org/officeDocument/2006/relationships/hyperlink" Target="https://ulu-ul.tomschool.ru/site/pub?id=82" TargetMode="External"/><Relationship Id="rId2" Type="http://schemas.openxmlformats.org/officeDocument/2006/relationships/hyperlink" Target="https://uzen.tomschool.ru/site/pub?id=7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labfest.ru/kvantobox" TargetMode="External"/><Relationship Id="rId5" Type="http://schemas.openxmlformats.org/officeDocument/2006/relationships/hyperlink" Target="https://kuyanovo.tomschool.ru/site/pub?id=46" TargetMode="External"/><Relationship Id="rId4" Type="http://schemas.openxmlformats.org/officeDocument/2006/relationships/hyperlink" Target="https://eco-project.org/water-priz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3212976"/>
            <a:ext cx="8380474" cy="35283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Обновление содержания </a:t>
            </a:r>
            <a:r>
              <a:rPr lang="ru-RU" sz="3600" b="1" dirty="0" smtClean="0">
                <a:solidFill>
                  <a:schemeClr val="accent1"/>
                </a:solidFill>
              </a:rPr>
              <a:t>дополнительного </a:t>
            </a:r>
            <a:r>
              <a:rPr lang="ru-RU" sz="3600" b="1" dirty="0">
                <a:solidFill>
                  <a:schemeClr val="accent1"/>
                </a:solidFill>
              </a:rPr>
              <a:t>образования детей </a:t>
            </a:r>
            <a:r>
              <a:rPr lang="ru-RU" sz="3600" b="1" dirty="0" smtClean="0">
                <a:solidFill>
                  <a:schemeClr val="accent1"/>
                </a:solidFill>
              </a:rPr>
              <a:t>Первомайского района в </a:t>
            </a:r>
            <a:r>
              <a:rPr lang="ru-RU" sz="3600" b="1" dirty="0">
                <a:solidFill>
                  <a:schemeClr val="accent1"/>
                </a:solidFill>
              </a:rPr>
              <a:t>рамках Федерального проекта </a:t>
            </a:r>
            <a:endParaRPr lang="ru-RU" sz="36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«</a:t>
            </a:r>
            <a:r>
              <a:rPr lang="ru-RU" sz="3600" b="1" dirty="0">
                <a:solidFill>
                  <a:schemeClr val="accent1"/>
                </a:solidFill>
              </a:rPr>
              <a:t>Успех каждого ребенка»</a:t>
            </a:r>
            <a:r>
              <a:rPr lang="ru-RU" sz="3600" b="1" dirty="0">
                <a:solidFill>
                  <a:schemeClr val="bg2"/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>
                <a:solidFill>
                  <a:schemeClr val="bg2"/>
                </a:solidFill>
                <a:latin typeface="Arial Black" panose="020B0A04020102020204" pitchFamily="34" charset="0"/>
              </a:rPr>
            </a:b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-99392"/>
            <a:ext cx="7560840" cy="1224136"/>
          </a:xfrm>
          <a:prstGeom prst="roundRect">
            <a:avLst/>
          </a:prstGeom>
          <a:solidFill>
            <a:schemeClr val="accent1">
              <a:alpha val="19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Муниципальное бюджетное образовательное учреждение дополнительного образования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«Центр дополнительного образования для детей»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06605"/>
            <a:ext cx="8208912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Создание новых мест в дополнительном образовании 2021 г.</a:t>
            </a:r>
            <a:endParaRPr lang="ru-RU" sz="2800" i="1" dirty="0">
              <a:solidFill>
                <a:schemeClr val="bg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9055" y="1834797"/>
            <a:ext cx="3888432" cy="14501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bg2"/>
                </a:solidFill>
              </a:rPr>
              <a:t>177 новых места</a:t>
            </a:r>
          </a:p>
          <a:p>
            <a:pPr lvl="0" algn="ctr"/>
            <a:r>
              <a:rPr lang="ru-RU" sz="2400" b="1" dirty="0" smtClean="0">
                <a:solidFill>
                  <a:schemeClr val="bg2"/>
                </a:solidFill>
              </a:rPr>
              <a:t>8 программ 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717032"/>
            <a:ext cx="3888432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/>
                </a:solidFill>
              </a:rPr>
              <a:t>1 934 943 </a:t>
            </a:r>
            <a:r>
              <a:rPr lang="ru-RU" sz="2000" b="1" dirty="0" smtClean="0">
                <a:solidFill>
                  <a:schemeClr val="bg2"/>
                </a:solidFill>
              </a:rPr>
              <a:t> руб.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28537" y="1556793"/>
            <a:ext cx="3805204" cy="21438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bg2"/>
                </a:solidFill>
              </a:rPr>
              <a:t>Естественнонаучная </a:t>
            </a:r>
            <a:r>
              <a:rPr lang="ru-RU" sz="2000" b="1" dirty="0" smtClean="0">
                <a:solidFill>
                  <a:schemeClr val="bg2"/>
                </a:solidFill>
              </a:rPr>
              <a:t>направленность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bg2"/>
                </a:solidFill>
              </a:rPr>
              <a:t>Техническая </a:t>
            </a:r>
            <a:r>
              <a:rPr lang="ru-RU" sz="2000" b="1" dirty="0">
                <a:solidFill>
                  <a:schemeClr val="bg2"/>
                </a:solidFill>
              </a:rPr>
              <a:t>направленность</a:t>
            </a:r>
          </a:p>
          <a:p>
            <a:pPr algn="ctr"/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3793256"/>
            <a:ext cx="3805204" cy="25160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bg2"/>
                </a:solidFill>
              </a:rPr>
              <a:t>Социально-гуманитарная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      направленность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bg2"/>
                </a:solidFill>
              </a:rPr>
              <a:t>Художественная  направленность</a:t>
            </a:r>
          </a:p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5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116632"/>
            <a:ext cx="8208912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Естественнонаучная направленность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(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1600" b="1" dirty="0" smtClean="0">
                <a:solidFill>
                  <a:schemeClr val="accent1"/>
                </a:solidFill>
              </a:rPr>
              <a:t>педагоги </a:t>
            </a:r>
            <a:r>
              <a:rPr lang="ru-RU" sz="1600" b="1" dirty="0" err="1" smtClean="0">
                <a:solidFill>
                  <a:schemeClr val="accent1"/>
                </a:solidFill>
              </a:rPr>
              <a:t>Гоголинская</a:t>
            </a:r>
            <a:r>
              <a:rPr lang="ru-RU" sz="1600" b="1" dirty="0" smtClean="0">
                <a:solidFill>
                  <a:schemeClr val="accent1"/>
                </a:solidFill>
              </a:rPr>
              <a:t> Ж.Н., Мезенцева т.И.,</a:t>
            </a:r>
            <a:r>
              <a:rPr lang="ru-RU" sz="1600" b="1" dirty="0" err="1" smtClean="0">
                <a:solidFill>
                  <a:schemeClr val="accent1"/>
                </a:solidFill>
              </a:rPr>
              <a:t>Заскалкина</a:t>
            </a:r>
            <a:r>
              <a:rPr lang="ru-RU" sz="1600" b="1" dirty="0" smtClean="0">
                <a:solidFill>
                  <a:schemeClr val="accent1"/>
                </a:solidFill>
              </a:rPr>
              <a:t> О.В.,</a:t>
            </a:r>
          </a:p>
          <a:p>
            <a:pPr algn="ctr"/>
            <a:r>
              <a:rPr lang="ru-RU" sz="1600" b="1" dirty="0" err="1" smtClean="0">
                <a:solidFill>
                  <a:schemeClr val="accent1"/>
                </a:solidFill>
              </a:rPr>
              <a:t>Керб</a:t>
            </a:r>
            <a:r>
              <a:rPr lang="ru-RU" sz="1600" b="1" dirty="0" smtClean="0">
                <a:solidFill>
                  <a:schemeClr val="accent1"/>
                </a:solidFill>
              </a:rPr>
              <a:t> А.В., </a:t>
            </a:r>
            <a:r>
              <a:rPr lang="ru-RU" sz="1600" b="1" dirty="0" err="1" smtClean="0">
                <a:solidFill>
                  <a:schemeClr val="accent1"/>
                </a:solidFill>
              </a:rPr>
              <a:t>Кайбазакова</a:t>
            </a:r>
            <a:r>
              <a:rPr lang="ru-RU" sz="1600" b="1" dirty="0" smtClean="0">
                <a:solidFill>
                  <a:schemeClr val="accent1"/>
                </a:solidFill>
              </a:rPr>
              <a:t> А.П.) </a:t>
            </a:r>
            <a:endParaRPr lang="ru-RU" sz="1600" i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8600" y="1741376"/>
            <a:ext cx="5445224" cy="4788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9647" y="2011153"/>
            <a:ext cx="544522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933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" y="3573016"/>
            <a:ext cx="4211960" cy="3158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36" y="188640"/>
            <a:ext cx="4248472" cy="63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5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7092" y="0"/>
            <a:ext cx="8208912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« Робототехника»</a:t>
            </a:r>
          </a:p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(педагог </a:t>
            </a:r>
            <a:r>
              <a:rPr lang="ru-RU" sz="2800" b="1" dirty="0" err="1">
                <a:solidFill>
                  <a:schemeClr val="bg2"/>
                </a:solidFill>
              </a:rPr>
              <a:t>Г</a:t>
            </a:r>
            <a:r>
              <a:rPr lang="ru-RU" sz="2800" b="1" dirty="0" err="1" smtClean="0">
                <a:solidFill>
                  <a:schemeClr val="bg2"/>
                </a:solidFill>
              </a:rPr>
              <a:t>айфуллин</a:t>
            </a:r>
            <a:r>
              <a:rPr lang="ru-RU" sz="2800" b="1" dirty="0" smtClean="0">
                <a:solidFill>
                  <a:schemeClr val="bg2"/>
                </a:solidFill>
              </a:rPr>
              <a:t> Д.Р.)</a:t>
            </a:r>
            <a:endParaRPr lang="ru-RU" sz="2800" i="1" dirty="0">
              <a:solidFill>
                <a:schemeClr val="bg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" y="1428618"/>
            <a:ext cx="8676456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9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116632"/>
            <a:ext cx="8208912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« Арт-керамика» (педагог Киселева А.А.)</a:t>
            </a:r>
            <a:endParaRPr lang="ru-RU" sz="2800" i="1" dirty="0">
              <a:solidFill>
                <a:schemeClr val="bg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032449" cy="2937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1220128"/>
            <a:ext cx="4524298" cy="2952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115730"/>
            <a:ext cx="2304256" cy="2697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05" y="4172456"/>
            <a:ext cx="3363838" cy="280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69" y="3946995"/>
            <a:ext cx="2706186" cy="29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2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92170" y="120262"/>
            <a:ext cx="8208912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« Дружина юных пожарных «Смена» </a:t>
            </a:r>
          </a:p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(педагог Гавриленко Р.В.)</a:t>
            </a:r>
            <a:endParaRPr lang="ru-RU" sz="2800" i="1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4818"/>
            <a:ext cx="3563888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25" y="1541428"/>
            <a:ext cx="4067944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0" y="4190360"/>
            <a:ext cx="3563888" cy="2667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09" y="4155644"/>
            <a:ext cx="4067944" cy="27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4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0584" y="85905"/>
            <a:ext cx="7967879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2"/>
                </a:solidFill>
              </a:rPr>
              <a:t>Создание новых мест в дополнительном образовании </a:t>
            </a:r>
            <a:endParaRPr lang="ru-RU" sz="2800" i="1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703" y="1144993"/>
            <a:ext cx="2088232" cy="50104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AutoNum type="arabicPeriod"/>
            </a:pPr>
            <a:r>
              <a:rPr lang="ru-RU" sz="1600" dirty="0" smtClean="0">
                <a:solidFill>
                  <a:sysClr val="windowText" lastClr="000000"/>
                </a:solidFill>
              </a:rPr>
              <a:t>МБОУ </a:t>
            </a:r>
            <a:r>
              <a:rPr lang="ru-RU" sz="1400" dirty="0" smtClean="0">
                <a:solidFill>
                  <a:sysClr val="windowText" lastClr="000000"/>
                </a:solidFill>
              </a:rPr>
              <a:t>«ЦДОД» </a:t>
            </a:r>
          </a:p>
          <a:p>
            <a:r>
              <a:rPr lang="ru-RU" sz="1400" dirty="0" smtClean="0">
                <a:solidFill>
                  <a:sysClr val="windowText" lastClr="000000"/>
                </a:solidFill>
              </a:rPr>
              <a:t>-1</a:t>
            </a:r>
            <a:r>
              <a:rPr lang="ru-RU" sz="1400" dirty="0" smtClean="0">
                <a:solidFill>
                  <a:schemeClr val="tx1"/>
                </a:solidFill>
              </a:rPr>
              <a:t>1. МБОУ ДО «ЦДОД»</a:t>
            </a:r>
            <a:r>
              <a:rPr lang="ru-RU" sz="1400" dirty="0" smtClean="0">
                <a:solidFill>
                  <a:sysClr val="windowText" lastClr="000000"/>
                </a:solidFill>
              </a:rPr>
              <a:t>У ДО «-</a:t>
            </a:r>
          </a:p>
          <a:p>
            <a:r>
              <a:rPr lang="ru-RU" sz="1400" dirty="0" smtClean="0">
                <a:solidFill>
                  <a:sysClr val="windowText" lastClr="000000"/>
                </a:solidFill>
              </a:rPr>
              <a:t>-</a:t>
            </a:r>
            <a:r>
              <a:rPr lang="ru-RU" sz="1400" dirty="0" smtClean="0">
                <a:solidFill>
                  <a:schemeClr val="tx1"/>
                </a:solidFill>
              </a:rPr>
              <a:t>- МБОУ СОШ </a:t>
            </a:r>
            <a:r>
              <a:rPr lang="ru-RU" sz="1400" dirty="0" err="1" smtClean="0">
                <a:solidFill>
                  <a:schemeClr val="tx1"/>
                </a:solidFill>
              </a:rPr>
              <a:t>пос.Новый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-МБОУ </a:t>
            </a:r>
            <a:r>
              <a:rPr lang="ru-RU" sz="1400" dirty="0" err="1" smtClean="0">
                <a:solidFill>
                  <a:schemeClr val="tx1"/>
                </a:solidFill>
              </a:rPr>
              <a:t>Торбеевская</a:t>
            </a:r>
            <a:r>
              <a:rPr lang="ru-RU" sz="1400" dirty="0" smtClean="0">
                <a:solidFill>
                  <a:schemeClr val="tx1"/>
                </a:solidFill>
              </a:rPr>
              <a:t> ООШ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2. МБОУ </a:t>
            </a:r>
            <a:r>
              <a:rPr lang="ru-RU" sz="1400" dirty="0" err="1" smtClean="0">
                <a:solidFill>
                  <a:schemeClr val="tx1"/>
                </a:solidFill>
              </a:rPr>
              <a:t>Куяновская</a:t>
            </a:r>
            <a:r>
              <a:rPr lang="ru-RU" sz="1400" dirty="0" smtClean="0">
                <a:solidFill>
                  <a:schemeClr val="tx1"/>
                </a:solidFill>
              </a:rPr>
              <a:t> СОШ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3. МАОУ Улу-</a:t>
            </a:r>
            <a:r>
              <a:rPr lang="ru-RU" sz="1400" dirty="0" err="1" smtClean="0">
                <a:solidFill>
                  <a:schemeClr val="tx1"/>
                </a:solidFill>
              </a:rPr>
              <a:t>Юльская</a:t>
            </a:r>
            <a:r>
              <a:rPr lang="ru-RU" sz="1400" dirty="0" smtClean="0">
                <a:solidFill>
                  <a:schemeClr val="tx1"/>
                </a:solidFill>
              </a:rPr>
              <a:t> СОШ</a:t>
            </a:r>
          </a:p>
          <a:p>
            <a:endParaRPr lang="ru-RU" sz="1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3382" y="1120908"/>
            <a:ext cx="2160240" cy="5040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МБОУ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Березовская </a:t>
            </a:r>
            <a:r>
              <a:rPr lang="ru-RU" sz="1200" dirty="0" smtClean="0">
                <a:solidFill>
                  <a:schemeClr val="tx1"/>
                </a:solidFill>
              </a:rPr>
              <a:t>СОШ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МБОУ </a:t>
            </a:r>
            <a:r>
              <a:rPr lang="ru-RU" sz="1200" dirty="0" err="1" smtClean="0">
                <a:solidFill>
                  <a:schemeClr val="tx1"/>
                </a:solidFill>
              </a:rPr>
              <a:t>Куяновская</a:t>
            </a:r>
            <a:r>
              <a:rPr lang="ru-RU" sz="1200" dirty="0" smtClean="0">
                <a:solidFill>
                  <a:schemeClr val="tx1"/>
                </a:solidFill>
              </a:rPr>
              <a:t> СОШ</a:t>
            </a:r>
            <a:endParaRPr lang="ru-RU" sz="12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МБОУ </a:t>
            </a:r>
            <a:r>
              <a:rPr lang="ru-RU" sz="1200" dirty="0" err="1" smtClean="0">
                <a:solidFill>
                  <a:schemeClr val="tx1"/>
                </a:solidFill>
              </a:rPr>
              <a:t>Беляйская</a:t>
            </a:r>
            <a:r>
              <a:rPr lang="ru-RU" sz="1200" dirty="0" smtClean="0">
                <a:solidFill>
                  <a:schemeClr val="tx1"/>
                </a:solidFill>
              </a:rPr>
              <a:t> ООШ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МБОУ </a:t>
            </a:r>
            <a:r>
              <a:rPr lang="ru-RU" sz="1200" dirty="0" err="1">
                <a:solidFill>
                  <a:schemeClr val="tx1"/>
                </a:solidFill>
              </a:rPr>
              <a:t>Т</a:t>
            </a:r>
            <a:r>
              <a:rPr lang="ru-RU" sz="1200" dirty="0" err="1" smtClean="0">
                <a:solidFill>
                  <a:schemeClr val="tx1"/>
                </a:solidFill>
              </a:rPr>
              <a:t>уендатская</a:t>
            </a:r>
            <a:r>
              <a:rPr lang="ru-RU" sz="1200" dirty="0" smtClean="0">
                <a:solidFill>
                  <a:schemeClr val="tx1"/>
                </a:solidFill>
              </a:rPr>
              <a:t> СОШ</a:t>
            </a:r>
            <a:endParaRPr lang="ru-RU" sz="12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МАОУ </a:t>
            </a:r>
            <a:r>
              <a:rPr lang="ru-RU" sz="1600" dirty="0" err="1" smtClean="0">
                <a:solidFill>
                  <a:schemeClr val="tx1"/>
                </a:solidFill>
              </a:rPr>
              <a:t>Сергеевская</a:t>
            </a:r>
            <a:r>
              <a:rPr lang="ru-RU" sz="1600" dirty="0" smtClean="0">
                <a:solidFill>
                  <a:schemeClr val="tx1"/>
                </a:solidFill>
              </a:rPr>
              <a:t> СОШ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37084" y="1120908"/>
            <a:ext cx="2160240" cy="5040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r>
              <a:rPr lang="ru-RU" dirty="0" smtClean="0">
                <a:solidFill>
                  <a:schemeClr val="tx1"/>
                </a:solidFill>
              </a:rPr>
              <a:t>1. МБОУ ДО «ЦДОД»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2. МБОУ Березовская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СОШ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3703" y="1206696"/>
            <a:ext cx="1914880" cy="1141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bg2"/>
                </a:solidFill>
              </a:rPr>
              <a:t>Техническая направленность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3162" y="1179596"/>
            <a:ext cx="1910806" cy="1168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/>
                </a:solidFill>
              </a:rPr>
              <a:t>Естественнонаучная направленность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1206696"/>
            <a:ext cx="1944216" cy="11415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bg2"/>
                </a:solidFill>
              </a:rPr>
              <a:t>Социально-гуманитарная направленность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74846" y="1114865"/>
            <a:ext cx="2160240" cy="5040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МБОУ ДО «ЦДОД»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48264" y="1173470"/>
            <a:ext cx="1944215" cy="11748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accent1"/>
                </a:solidFill>
              </a:rPr>
              <a:t>Художественная направленность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0068" y="4941168"/>
            <a:ext cx="7967879" cy="180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ИТОГО: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252 новых места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11 программ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187 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309 рублей </a:t>
            </a:r>
            <a:endParaRPr lang="ru-RU" sz="28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67644" y="188640"/>
            <a:ext cx="6696744" cy="1656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Финансовое обеспечение реализации проекта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«Успех каждого ребенка»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4824"/>
            <a:ext cx="8496944" cy="6217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БОУ Березовская СОШ (2)-437 712,66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МБОУ </a:t>
            </a:r>
            <a:r>
              <a:rPr lang="ru-RU" sz="36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Куяновская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СОШ(2)-294 620,75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МБОУ </a:t>
            </a:r>
            <a:r>
              <a:rPr lang="ru-RU" sz="36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Беляйская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ООШ- 181 085,36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</a:t>
            </a:r>
            <a:r>
              <a:rPr lang="ru-RU" sz="36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Сергеевская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СОШ-196 800,67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МАОУ </a:t>
            </a:r>
            <a:r>
              <a:rPr lang="ru-RU" sz="36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Туендатская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ООШ- 168 999,50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МАОУ </a:t>
            </a:r>
            <a: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лу-</a:t>
            </a:r>
            <a:r>
              <a:rPr lang="ru-RU" sz="36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Юльская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СОШ- 219 873,35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БОУ ДО «ЦДОД»(4) – 1 676 594,6</a:t>
            </a:r>
            <a:endParaRPr lang="ru-RU" sz="3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898644"/>
              </p:ext>
            </p:extLst>
          </p:nvPr>
        </p:nvGraphicFramePr>
        <p:xfrm>
          <a:off x="611560" y="260648"/>
          <a:ext cx="8064896" cy="6264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08">
                  <a:extLst>
                    <a:ext uri="{9D8B030D-6E8A-4147-A177-3AD203B41FA5}">
                      <a16:colId xmlns:a16="http://schemas.microsoft.com/office/drawing/2014/main" val="793561432"/>
                    </a:ext>
                  </a:extLst>
                </a:gridCol>
                <a:gridCol w="2486170">
                  <a:extLst>
                    <a:ext uri="{9D8B030D-6E8A-4147-A177-3AD203B41FA5}">
                      <a16:colId xmlns:a16="http://schemas.microsoft.com/office/drawing/2014/main" val="1064003556"/>
                    </a:ext>
                  </a:extLst>
                </a:gridCol>
                <a:gridCol w="1108815">
                  <a:extLst>
                    <a:ext uri="{9D8B030D-6E8A-4147-A177-3AD203B41FA5}">
                      <a16:colId xmlns:a16="http://schemas.microsoft.com/office/drawing/2014/main" val="3084229924"/>
                    </a:ext>
                  </a:extLst>
                </a:gridCol>
                <a:gridCol w="2240730">
                  <a:extLst>
                    <a:ext uri="{9D8B030D-6E8A-4147-A177-3AD203B41FA5}">
                      <a16:colId xmlns:a16="http://schemas.microsoft.com/office/drawing/2014/main" val="742199974"/>
                    </a:ext>
                  </a:extLst>
                </a:gridCol>
                <a:gridCol w="1674773">
                  <a:extLst>
                    <a:ext uri="{9D8B030D-6E8A-4147-A177-3AD203B41FA5}">
                      <a16:colId xmlns:a16="http://schemas.microsoft.com/office/drawing/2014/main" val="2316021672"/>
                    </a:ext>
                  </a:extLst>
                </a:gridCol>
              </a:tblGrid>
              <a:tr h="1360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Формат, название и уровень мероприятия (региональный, региональный этап всероссийского, всероссийский, международный) в котором приняли участие обучающиеся по ДООП на новых местах (не менее 5 от каждого муниципалитета)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Количество обучающихся принявших участие в мероприятии (занимающихся по программам на новых местах)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Ссылка на информацию об участии в мероприятии на официальных сайтах в сети Интернет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Ссылка на информацию о проведенном мероприятии в социальных сетях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extLst>
                  <a:ext uri="{0D108BD9-81ED-4DB2-BD59-A6C34878D82A}">
                    <a16:rowId xmlns:a16="http://schemas.microsoft.com/office/drawing/2014/main" val="1436717830"/>
                  </a:ext>
                </a:extLst>
              </a:tr>
              <a:tr h="228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extLst>
                  <a:ext uri="{0D108BD9-81ED-4DB2-BD59-A6C34878D82A}">
                    <a16:rowId xmlns:a16="http://schemas.microsoft.com/office/drawing/2014/main" val="2569617231"/>
                  </a:ext>
                </a:extLst>
              </a:tr>
              <a:tr h="228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75717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75717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75717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75717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1" u="none" strike="noStrike" dirty="0">
                        <a:solidFill>
                          <a:srgbClr val="75717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extLst>
                  <a:ext uri="{0D108BD9-81ED-4DB2-BD59-A6C34878D82A}">
                    <a16:rowId xmlns:a16="http://schemas.microsoft.com/office/drawing/2014/main" val="2974858897"/>
                  </a:ext>
                </a:extLst>
              </a:tr>
              <a:tr h="720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Всероссийском конкурсе юношеских исследовательских работ им. В. И. Вернадского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sng" strike="noStrike">
                          <a:effectLst/>
                          <a:hlinkClick r:id="rId2"/>
                        </a:rPr>
                        <a:t>https://uzen.tomschool.ru/site/pub?id=75</a:t>
                      </a:r>
                      <a:endParaRPr lang="en-U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extLst>
                  <a:ext uri="{0D108BD9-81ED-4DB2-BD59-A6C34878D82A}">
                    <a16:rowId xmlns:a16="http://schemas.microsoft.com/office/drawing/2014/main" val="2436974103"/>
                  </a:ext>
                </a:extLst>
              </a:tr>
              <a:tr h="7202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VI открытый дистанционный региональный ученический конкурс «Моя малая родина - Сибирь» - 2021.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sng" strike="noStrike">
                          <a:effectLst/>
                          <a:hlinkClick r:id="rId3"/>
                        </a:rPr>
                        <a:t>https://ocdo.tomsk.gov.ru/news/front/view/id/80749</a:t>
                      </a:r>
                      <a:endParaRPr lang="en-U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extLst>
                  <a:ext uri="{0D108BD9-81ED-4DB2-BD59-A6C34878D82A}">
                    <a16:rowId xmlns:a16="http://schemas.microsoft.com/office/drawing/2014/main" val="687468980"/>
                  </a:ext>
                </a:extLst>
              </a:tr>
              <a:tr h="720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региональный этап Российского национального юниорского конкурса водного конкурса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sng" strike="noStrike">
                          <a:effectLst/>
                          <a:hlinkClick r:id="rId4"/>
                        </a:rPr>
                        <a:t>https://eco-project.org/water-prize/</a:t>
                      </a:r>
                      <a:endParaRPr lang="en-U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extLst>
                  <a:ext uri="{0D108BD9-81ED-4DB2-BD59-A6C34878D82A}">
                    <a16:rowId xmlns:a16="http://schemas.microsoft.com/office/drawing/2014/main" val="3315445797"/>
                  </a:ext>
                </a:extLst>
              </a:tr>
              <a:tr h="457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Региональный конкурс "Школа юного исследователя: биошкола"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sng" strike="noStrike">
                          <a:effectLst/>
                          <a:hlinkClick r:id="rId5"/>
                        </a:rPr>
                        <a:t>https://kuyanovo.tomschool.ru/site/pub?id=46</a:t>
                      </a:r>
                      <a:endParaRPr lang="en-U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9" marR="8259" marT="8259" marB="0"/>
                </a:tc>
                <a:extLst>
                  <a:ext uri="{0D108BD9-81ED-4DB2-BD59-A6C34878D82A}">
                    <a16:rowId xmlns:a16="http://schemas.microsoft.com/office/drawing/2014/main" val="472071989"/>
                  </a:ext>
                </a:extLst>
              </a:tr>
              <a:tr h="457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Региональный фестиваль НТИ. Квантобокс "Технет"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sng" strike="noStrike">
                          <a:effectLst/>
                          <a:hlinkClick r:id="rId6"/>
                        </a:rPr>
                        <a:t>http://colabfest.ru/kvantobox</a:t>
                      </a:r>
                      <a:endParaRPr lang="en-U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9" marR="8259" marT="8259" marB="0" anchor="b"/>
                </a:tc>
                <a:extLst>
                  <a:ext uri="{0D108BD9-81ED-4DB2-BD59-A6C34878D82A}">
                    <a16:rowId xmlns:a16="http://schemas.microsoft.com/office/drawing/2014/main" val="2694080137"/>
                  </a:ext>
                </a:extLst>
              </a:tr>
              <a:tr h="685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Областной конкурс "Эко елка" номинация "Техно-елка"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sng" strike="noStrike">
                          <a:effectLst/>
                          <a:hlinkClick r:id="rId7"/>
                        </a:rPr>
                        <a:t>https://ulu-ul.tomschool.ru/site/pub?id=82</a:t>
                      </a:r>
                      <a:endParaRPr lang="en-U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9" marR="8259" marT="8259" marB="0"/>
                </a:tc>
                <a:extLst>
                  <a:ext uri="{0D108BD9-81ED-4DB2-BD59-A6C34878D82A}">
                    <a16:rowId xmlns:a16="http://schemas.microsoft.com/office/drawing/2014/main" val="2786671296"/>
                  </a:ext>
                </a:extLst>
              </a:tr>
              <a:tr h="228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Кубок Губернатора по робототехнике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extLst>
                  <a:ext uri="{0D108BD9-81ED-4DB2-BD59-A6C34878D82A}">
                    <a16:rowId xmlns:a16="http://schemas.microsoft.com/office/drawing/2014/main" val="3415837445"/>
                  </a:ext>
                </a:extLst>
              </a:tr>
              <a:tr h="228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extLst>
                  <a:ext uri="{0D108BD9-81ED-4DB2-BD59-A6C34878D82A}">
                    <a16:rowId xmlns:a16="http://schemas.microsoft.com/office/drawing/2014/main" val="923465992"/>
                  </a:ext>
                </a:extLst>
              </a:tr>
              <a:tr h="228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9" marR="8259" marT="8259" marB="0"/>
                </a:tc>
                <a:extLst>
                  <a:ext uri="{0D108BD9-81ED-4DB2-BD59-A6C34878D82A}">
                    <a16:rowId xmlns:a16="http://schemas.microsoft.com/office/drawing/2014/main" val="3756235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176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Задачи :</a:t>
            </a:r>
          </a:p>
          <a:p>
            <a:pPr algn="ctr"/>
            <a:endParaRPr lang="ru-RU" sz="3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sz="2000" b="1" dirty="0" smtClean="0"/>
              <a:t>Обеспечить эффективное использование оборудования в целях организации образовательного процесса, проектно-исследовательской деятельности.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/>
              <a:t>Повысить активность участия обучающихся в конференциях, конкурсах, профильных сменах.</a:t>
            </a:r>
          </a:p>
          <a:p>
            <a:pPr algn="just"/>
            <a:r>
              <a:rPr lang="ru-RU" sz="2000" b="1" dirty="0" smtClean="0"/>
              <a:t>3. Активизировать деятельность ОО по </a:t>
            </a:r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обеспечению     информационной открытости                                          </a:t>
            </a:r>
          </a:p>
          <a:p>
            <a:pPr algn="just"/>
            <a:r>
              <a:rPr lang="ru-RU" sz="2000" b="1" dirty="0" smtClean="0"/>
              <a:t>     реализации проекта «Успех каждого ребенка» </a:t>
            </a:r>
          </a:p>
          <a:p>
            <a:pPr algn="just"/>
            <a:r>
              <a:rPr lang="ru-RU" sz="2000" b="1" dirty="0" smtClean="0"/>
              <a:t>    (создание новых мест в дополнительном образовании):</a:t>
            </a:r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 СМИ, сайты, </a:t>
            </a:r>
            <a:r>
              <a:rPr lang="ru-RU" sz="2000" b="1" dirty="0" err="1" smtClean="0"/>
              <a:t>соцсети</a:t>
            </a:r>
            <a:r>
              <a:rPr lang="ru-RU" sz="2000" b="1" dirty="0" smtClean="0"/>
              <a:t>, стендовая информация . </a:t>
            </a:r>
          </a:p>
          <a:p>
            <a:r>
              <a:rPr lang="ru-RU" sz="2000" dirty="0" smtClean="0"/>
              <a:t>4.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Принять меры по участию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педагогов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дополнительного      образования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реализующих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на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новых местах ДОД, в региональных, всероссийских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международных мероприятиях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развитию профессионального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мастерства (конкурсы профессионального мастерства,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педагогического опыта)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36496" cy="6858000"/>
          </a:xfrm>
        </p:spPr>
      </p:pic>
    </p:spTree>
    <p:extLst>
      <p:ext uri="{BB962C8B-B14F-4D97-AF65-F5344CB8AC3E}">
        <p14:creationId xmlns:p14="http://schemas.microsoft.com/office/powerpoint/2010/main" val="757337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60032" y="5486389"/>
            <a:ext cx="4283968" cy="136815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Руководитель регионального проекта - </a:t>
            </a:r>
            <a:r>
              <a:rPr lang="ru-RU" i="1" dirty="0" err="1">
                <a:solidFill>
                  <a:schemeClr val="tx1"/>
                </a:solidFill>
              </a:rPr>
              <a:t>Балина</a:t>
            </a:r>
            <a:r>
              <a:rPr lang="ru-RU" i="1" dirty="0">
                <a:solidFill>
                  <a:schemeClr val="tx1"/>
                </a:solidFill>
              </a:rPr>
              <a:t> Л.В., </a:t>
            </a:r>
            <a:endParaRPr lang="ru-RU" i="1" dirty="0" smtClean="0">
              <a:solidFill>
                <a:schemeClr val="tx1"/>
              </a:solidFill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министр </a:t>
            </a:r>
            <a:r>
              <a:rPr lang="ru-RU" i="1" dirty="0">
                <a:solidFill>
                  <a:schemeClr val="tx1"/>
                </a:solidFill>
              </a:rPr>
              <a:t>общего и профессионального образования Ростовской области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63" y="26432"/>
            <a:ext cx="5986818" cy="275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472" y="2781811"/>
            <a:ext cx="4283968" cy="270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781811"/>
            <a:ext cx="3933784" cy="407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4" y="0"/>
            <a:ext cx="9120717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1\Desktop\%D0%A1%D0%A3%D0%91%D0%A1%D0%98%D0%94%D0%98%D0%AF\%D0%A1%D0%95%D0%9C%D0%98%D0%9D%D0%90%D0%A0 %D0%9A%D1%83%D1%8F%D0%BD%D0%BE%D0%B2%D0%BE\%D1%81%D0%BF%D0%B0%D1%81%D0%B8%D0%B1%D0%B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1\Desktop\%D0%A1%D0%A3%D0%91%D0%A1%D0%98%D0%94%D0%98%D0%AF\%D0%A1%D0%95%D0%9C%D0%98%D0%9D%D0%90%D0%A0 %D0%9A%D1%83%D1%8F%D0%BD%D0%BE%D0%B2%D0%BE\%D1%81%D0%BF%D0%B0%D1%81%D0%B8%D0%B1%D0%BE.webp"/>
          <p:cNvSpPr>
            <a:spLocks noChangeAspect="1" noChangeArrowheads="1"/>
          </p:cNvSpPr>
          <p:nvPr/>
        </p:nvSpPr>
        <p:spPr bwMode="auto">
          <a:xfrm>
            <a:off x="307974" y="7937"/>
            <a:ext cx="8836025" cy="88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16632"/>
            <a:ext cx="9036496" cy="6741368"/>
          </a:xfrm>
        </p:spPr>
      </p:pic>
    </p:spTree>
    <p:extLst>
      <p:ext uri="{BB962C8B-B14F-4D97-AF65-F5344CB8AC3E}">
        <p14:creationId xmlns:p14="http://schemas.microsoft.com/office/powerpoint/2010/main" val="140808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1080120"/>
          </a:xfrm>
        </p:spPr>
        <p:txBody>
          <a:bodyPr/>
          <a:lstStyle/>
          <a:p>
            <a:r>
              <a:rPr lang="ru-RU" altLang="zh-CN" dirty="0" smtClean="0"/>
              <a:t>Актуальность исследований</a:t>
            </a:r>
            <a:endParaRPr lang="fr-CA" altLang="zh-CN" dirty="0" smtClean="0"/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25658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dirty="0"/>
              <a:t>использование результатов международных исследований для реформирования системы образования ввиду высокого научного и технического качества проводимых исследований;</a:t>
            </a:r>
          </a:p>
          <a:p>
            <a:pPr lvl="0"/>
            <a:r>
              <a:rPr lang="ru-RU" sz="2800" dirty="0"/>
              <a:t>возможность оценить качество образования в сравнении с другими странами;</a:t>
            </a:r>
          </a:p>
          <a:p>
            <a:pPr lvl="0"/>
            <a:r>
              <a:rPr lang="ru-RU" sz="2800" dirty="0"/>
              <a:t>качественное совершенствование национальных исследований в области образования;</a:t>
            </a:r>
          </a:p>
          <a:p>
            <a:pPr lvl="0"/>
            <a:r>
              <a:rPr lang="ru-RU" sz="2800" dirty="0"/>
              <a:t>отработка новых методик и технологий в области оценки качества образования</a:t>
            </a:r>
            <a:r>
              <a:rPr lang="ru-RU" dirty="0"/>
              <a:t>.</a:t>
            </a:r>
          </a:p>
        </p:txBody>
      </p:sp>
      <p:sp>
        <p:nvSpPr>
          <p:cNvPr id="2" name="AutoShape 2" descr="https://s0.slide-share.ru/s_slide/f12ffeb17a72b7bf9242298d36d04154/e4369a15-92c2-4353-baa0-7e5773d050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" y="-891480"/>
            <a:ext cx="8880921" cy="7546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8287072" cy="59199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НОРМАТИВНЫЕ ПРАВОВЫЕ АКТЫ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1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800" b="1" dirty="0">
                <a:solidFill>
                  <a:schemeClr val="tx1"/>
                </a:solidFill>
              </a:rPr>
              <a:t>Распоряжение </a:t>
            </a:r>
            <a:r>
              <a:rPr lang="ru-RU" sz="1800" b="1" dirty="0" err="1">
                <a:solidFill>
                  <a:schemeClr val="tx1"/>
                </a:solidFill>
              </a:rPr>
              <a:t>Минпросвещения</a:t>
            </a:r>
            <a:r>
              <a:rPr lang="ru-RU" sz="1800" b="1" dirty="0">
                <a:solidFill>
                  <a:schemeClr val="tx1"/>
                </a:solidFill>
              </a:rPr>
              <a:t> России от 17.12.2020 № Р-136 «Об утверждении методических рекомендаций по приобретению средств обучения и воспитания в целях создания новых мест в образовательных организациях различных типов для реализации дополнительных общеразвивающих программ всех направленностей в рамках реализации региональных проектов, обеспечивающих достижение целей, показателей и результатов федерального проекта «Успех каждого ребенка» национального проекта «Образование» </a:t>
            </a:r>
            <a:r>
              <a:rPr lang="ru-RU" sz="1800" b="1" dirty="0" smtClean="0">
                <a:solidFill>
                  <a:schemeClr val="tx1"/>
                </a:solidFill>
              </a:rPr>
              <a:t>…»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2. Распоряжение </a:t>
            </a:r>
            <a:r>
              <a:rPr lang="ru-RU" sz="1800" b="1" dirty="0" err="1">
                <a:solidFill>
                  <a:schemeClr val="tx1"/>
                </a:solidFill>
              </a:rPr>
              <a:t>Минпросвещения</a:t>
            </a:r>
            <a:r>
              <a:rPr lang="ru-RU" sz="1800" b="1" dirty="0">
                <a:solidFill>
                  <a:schemeClr val="tx1"/>
                </a:solidFill>
              </a:rPr>
              <a:t> России от 03.02.2020 № Р-9 «О внесении изменений в методические рекомендации по приобретению средств обучения и воспитания в целях создания новых мест в образовательных организациях различных типов …»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3</a:t>
            </a:r>
            <a:r>
              <a:rPr lang="ru-RU" sz="1800" b="1" dirty="0">
                <a:solidFill>
                  <a:schemeClr val="tx1"/>
                </a:solidFill>
              </a:rPr>
              <a:t>. Распоряжение </a:t>
            </a:r>
            <a:r>
              <a:rPr lang="ru-RU" sz="1800" b="1" dirty="0" err="1">
                <a:solidFill>
                  <a:schemeClr val="tx1"/>
                </a:solidFill>
              </a:rPr>
              <a:t>Минпросвещения</a:t>
            </a:r>
            <a:r>
              <a:rPr lang="ru-RU" sz="1800" b="1" dirty="0">
                <a:solidFill>
                  <a:schemeClr val="tx1"/>
                </a:solidFill>
              </a:rPr>
              <a:t> России от 10.11.2020 № Р-141 «О внесении изменений в методические рекомендации по </a:t>
            </a:r>
            <a:r>
              <a:rPr lang="ru-RU" sz="1800" b="1" dirty="0" smtClean="0">
                <a:solidFill>
                  <a:schemeClr val="tx1"/>
                </a:solidFill>
              </a:rPr>
              <a:t>приобретению средств обучения и воспитания </a:t>
            </a:r>
            <a:r>
              <a:rPr lang="ru-RU" sz="1800" b="1" dirty="0">
                <a:solidFill>
                  <a:schemeClr val="tx1"/>
                </a:solidFill>
              </a:rPr>
              <a:t>в целях создания новых мест в образовательных организациях различных типов …»</a:t>
            </a:r>
          </a:p>
        </p:txBody>
      </p:sp>
    </p:spTree>
    <p:extLst>
      <p:ext uri="{BB962C8B-B14F-4D97-AF65-F5344CB8AC3E}">
        <p14:creationId xmlns:p14="http://schemas.microsoft.com/office/powerpoint/2010/main" val="237947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07924"/>
            <a:ext cx="8208912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РОБОТОТЕХНИКА </a:t>
            </a:r>
          </a:p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мобильные педагоги дополнительного образования  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Горбунов С.В. и </a:t>
            </a:r>
            <a:r>
              <a:rPr lang="ru-RU" b="1" dirty="0" err="1" smtClean="0">
                <a:solidFill>
                  <a:schemeClr val="bg2"/>
                </a:solidFill>
              </a:rPr>
              <a:t>Федоринов</a:t>
            </a:r>
            <a:r>
              <a:rPr lang="ru-RU" b="1" dirty="0">
                <a:solidFill>
                  <a:schemeClr val="bg2"/>
                </a:solidFill>
              </a:rPr>
              <a:t> </a:t>
            </a:r>
            <a:r>
              <a:rPr lang="ru-RU" b="1" dirty="0" smtClean="0">
                <a:solidFill>
                  <a:schemeClr val="bg2"/>
                </a:solidFill>
              </a:rPr>
              <a:t>С.В.)</a:t>
            </a:r>
            <a:endParaRPr lang="ru-RU" i="1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" y="1402748"/>
            <a:ext cx="8801371" cy="54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4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188640"/>
            <a:ext cx="8208912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Программа « ЮИД»</a:t>
            </a:r>
          </a:p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 </a:t>
            </a:r>
            <a:r>
              <a:rPr lang="ru-RU" b="1" dirty="0" smtClean="0">
                <a:solidFill>
                  <a:schemeClr val="bg2"/>
                </a:solidFill>
              </a:rPr>
              <a:t>(педагог </a:t>
            </a:r>
            <a:r>
              <a:rPr lang="ru-RU" b="1" dirty="0" err="1" smtClean="0">
                <a:solidFill>
                  <a:schemeClr val="bg2"/>
                </a:solidFill>
              </a:rPr>
              <a:t>Бочарников</a:t>
            </a:r>
            <a:r>
              <a:rPr lang="ru-RU" b="1" dirty="0" smtClean="0">
                <a:solidFill>
                  <a:schemeClr val="bg2"/>
                </a:solidFill>
              </a:rPr>
              <a:t> Н.С.) </a:t>
            </a:r>
            <a:endParaRPr lang="ru-RU" i="1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380312" cy="545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06605"/>
            <a:ext cx="8208912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Создание новых мест в дополнительном образовании  2020 г.</a:t>
            </a:r>
            <a:endParaRPr lang="ru-RU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420888"/>
            <a:ext cx="3888432" cy="14501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accent1"/>
                </a:solidFill>
              </a:rPr>
              <a:t>75 новых мест</a:t>
            </a:r>
          </a:p>
          <a:p>
            <a:pPr lvl="0" algn="ctr"/>
            <a:r>
              <a:rPr lang="ru-RU" sz="2400" b="1" dirty="0" smtClean="0">
                <a:solidFill>
                  <a:schemeClr val="accent1"/>
                </a:solidFill>
              </a:rPr>
              <a:t>3 программы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4437112"/>
            <a:ext cx="3888432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2"/>
                </a:solidFill>
              </a:rPr>
              <a:t>1 252 366 </a:t>
            </a:r>
            <a:r>
              <a:rPr lang="ru-RU" sz="2800" b="1" dirty="0" smtClean="0">
                <a:solidFill>
                  <a:schemeClr val="bg2"/>
                </a:solidFill>
              </a:rPr>
              <a:t> руб.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2304618"/>
            <a:ext cx="3805204" cy="14501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chemeClr val="bg2"/>
                </a:solidFill>
              </a:rPr>
              <a:t>Техническая направленность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27236" y="4421088"/>
            <a:ext cx="3805204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Социально-гуманитарная</a:t>
            </a:r>
          </a:p>
          <a:p>
            <a:pPr algn="ctr"/>
            <a:r>
              <a:rPr lang="ru-RU" sz="2800" b="1" dirty="0">
                <a:solidFill>
                  <a:schemeClr val="bg2"/>
                </a:solidFill>
              </a:rPr>
              <a:t>направленность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5258</TotalTime>
  <Words>751</Words>
  <Application>Microsoft Office PowerPoint</Application>
  <PresentationFormat>Экран (4:3)</PresentationFormat>
  <Paragraphs>162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幼圆</vt:lpstr>
      <vt:lpstr>Сектор</vt:lpstr>
      <vt:lpstr>Презентация PowerPoint</vt:lpstr>
      <vt:lpstr>Презентация PowerPoint</vt:lpstr>
      <vt:lpstr>Презентация PowerPoint</vt:lpstr>
      <vt:lpstr>Актуальность исследований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 Analysis</dc:title>
  <dc:creator>Admin</dc:creator>
  <cp:lastModifiedBy>1</cp:lastModifiedBy>
  <cp:revision>125</cp:revision>
  <dcterms:created xsi:type="dcterms:W3CDTF">2011-11-28T19:19:40Z</dcterms:created>
  <dcterms:modified xsi:type="dcterms:W3CDTF">2022-03-15T09:43:26Z</dcterms:modified>
</cp:coreProperties>
</file>